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8"/>
  </p:notesMasterIdLst>
  <p:sldIdLst>
    <p:sldId id="27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4630400" cy="8229600"/>
  <p:notesSz cx="8229600" cy="14630400"/>
  <p:embeddedFontLst>
    <p:embeddedFont>
      <p:font typeface="Alice" panose="020B0604020202020204" charset="0"/>
      <p:regular r:id="rId19"/>
    </p:embeddedFont>
    <p:embeddedFont>
      <p:font typeface="Gill Sans MT" panose="020B0502020104020203" pitchFamily="34" charset="0"/>
      <p:regular r:id="rId20"/>
      <p:bold r:id="rId21"/>
      <p:italic r:id="rId22"/>
      <p:boldItalic r:id="rId23"/>
    </p:embeddedFont>
    <p:embeddedFont>
      <p:font typeface="Lora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72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86920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710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74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608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386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649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671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768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6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3867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9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0198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770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75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0593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7478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8898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7633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5241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5422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5761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30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CF117B-411A-1BFC-00E9-EE7B8A6F1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483372"/>
              </p:ext>
            </p:extLst>
          </p:nvPr>
        </p:nvGraphicFramePr>
        <p:xfrm>
          <a:off x="2438400" y="863600"/>
          <a:ext cx="9753600" cy="252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299993544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2101386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MANZI Jean Bosco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24RP02342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10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UWASE </a:t>
                      </a:r>
                      <a:r>
                        <a:rPr lang="en-US" dirty="0" err="1"/>
                        <a:t>Mediatrice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24RP02943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12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HAGENIMANA Claudette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24RP05839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IRADUKUNDA  </a:t>
                      </a:r>
                      <a:r>
                        <a:rPr lang="en-US" dirty="0" err="1"/>
                        <a:t>Vivance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24RP08443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8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HATEGEKIMANA Patrick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24RP13090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663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7828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590"/>
            <a:ext cx="8927068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Interconnectedness of Audit Systems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08" y="1516618"/>
            <a:ext cx="12818983" cy="62660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1724" y="2989337"/>
            <a:ext cx="464880" cy="4648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76125" y="3672546"/>
            <a:ext cx="2988518" cy="373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Purging Records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7198" y="3919098"/>
            <a:ext cx="464880" cy="46488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291475" y="2238057"/>
            <a:ext cx="2988518" cy="373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Audit Trail Mgmt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0359" y="5871596"/>
            <a:ext cx="464881" cy="46488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65603" y="5186728"/>
            <a:ext cx="2988518" cy="373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Dictionary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5092" y="4994965"/>
            <a:ext cx="464880" cy="46488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337177" y="6647781"/>
            <a:ext cx="2988518" cy="373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Monitoring &amp; Flow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674013" y="7999214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three components work in concert to ensure a robust and efficient database environment.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Ensuring Data Integrity and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By diligently implementing these practices, organizations can safeguard their data, maintain regulatory compliance, and optimize system performance.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026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well-managed audit system is the backbone of trust and reliability in any digital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632650-57D7-D1D7-4D30-FB8469631E75}"/>
              </a:ext>
            </a:extLst>
          </p:cNvPr>
          <p:cNvSpPr txBox="1"/>
          <p:nvPr/>
        </p:nvSpPr>
        <p:spPr>
          <a:xfrm>
            <a:off x="473725" y="462708"/>
            <a:ext cx="1500497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Practical Steps (3 Steps)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Step 1 — View the Audit Trail (Using Data Dictionary Views)</a:t>
            </a:r>
          </a:p>
          <a:p>
            <a:pPr>
              <a:buNone/>
            </a:pPr>
            <a:r>
              <a:rPr lang="en-US" b="1" dirty="0"/>
              <a:t>Goal:</a:t>
            </a:r>
            <a:r>
              <a:rPr lang="en-US" dirty="0"/>
              <a:t> Check the audit logs in the system, see how many records exist, and check their dates.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-- Check total number of audit records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COUNT(*) FROM AUDSYS.UNIFIED_AUDIT_TRAIL;</a:t>
            </a:r>
          </a:p>
          <a:p>
            <a:pPr rtl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-- Check oldest and newest audit record dates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MIN(</a:t>
            </a:r>
            <a:r>
              <a:rPr lang="en-US" dirty="0" err="1">
                <a:latin typeface="Courier New" panose="02070309020205020404" pitchFamily="49" charset="0"/>
              </a:rPr>
              <a:t>event_timestamp</a:t>
            </a:r>
            <a:r>
              <a:rPr lang="en-US" dirty="0">
                <a:latin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</a:rPr>
              <a:t>oldest_record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   MAX(</a:t>
            </a:r>
            <a:r>
              <a:rPr lang="en-US" dirty="0" err="1">
                <a:latin typeface="Courier New" panose="02070309020205020404" pitchFamily="49" charset="0"/>
              </a:rPr>
              <a:t>event_timestamp</a:t>
            </a:r>
            <a:r>
              <a:rPr lang="en-US" dirty="0">
                <a:latin typeface="Courier New" panose="02070309020205020404" pitchFamily="49" charset="0"/>
              </a:rPr>
              <a:t>) AS </a:t>
            </a:r>
            <a:r>
              <a:rPr lang="en-US" dirty="0" err="1">
                <a:latin typeface="Courier New" panose="02070309020205020404" pitchFamily="49" charset="0"/>
              </a:rPr>
              <a:t>newest_record</a:t>
            </a: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FROM AUDSYS.UNIFIED_AUDIT_TRAIL;</a:t>
            </a:r>
          </a:p>
          <a:p>
            <a:pPr rtl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-- Preview some audit records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</a:t>
            </a:r>
            <a:r>
              <a:rPr lang="en-US" dirty="0" err="1">
                <a:latin typeface="Courier New" panose="02070309020205020404" pitchFamily="49" charset="0"/>
              </a:rPr>
              <a:t>event_timestamp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dbusername</a:t>
            </a:r>
            <a:r>
              <a:rPr lang="en-US" dirty="0"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action_name</a:t>
            </a: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FROM AUDSYS.UNIFIED_AUDIT_TRAIL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FETCH FIRST 10 ROWS ONLY;</a:t>
            </a:r>
          </a:p>
          <a:p>
            <a:pPr>
              <a:buNone/>
            </a:pPr>
            <a:r>
              <a:rPr lang="en-US" dirty="0"/>
              <a:t>🔹 Here, you are using </a:t>
            </a:r>
            <a:r>
              <a:rPr lang="en-US" b="1" dirty="0"/>
              <a:t>Data Dictionary Views</a:t>
            </a:r>
            <a:r>
              <a:rPr lang="en-US" dirty="0"/>
              <a:t> (</a:t>
            </a:r>
            <a:r>
              <a:rPr lang="en-US" dirty="0">
                <a:latin typeface="Courier New" panose="02070309020205020404" pitchFamily="49" charset="0"/>
              </a:rPr>
              <a:t>AUDSYS.UNIFIED_AUDIT_TRAIL</a:t>
            </a:r>
            <a:r>
              <a:rPr lang="en-US" dirty="0"/>
              <a:t>) to prepare for purging.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040E1-DFA7-EACD-64D3-0E7A4E176A66}"/>
              </a:ext>
            </a:extLst>
          </p:cNvPr>
          <p:cNvSpPr txBox="1"/>
          <p:nvPr/>
        </p:nvSpPr>
        <p:spPr>
          <a:xfrm>
            <a:off x="683046" y="-88134"/>
            <a:ext cx="1394735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Step 2 — Archive &amp; Set Cutoff (Audit Trail Management)</a:t>
            </a:r>
          </a:p>
          <a:p>
            <a:pPr>
              <a:buNone/>
            </a:pPr>
            <a:r>
              <a:rPr lang="en-US" b="1" dirty="0"/>
              <a:t>Goal:</a:t>
            </a:r>
            <a:r>
              <a:rPr lang="en-US" dirty="0"/>
              <a:t> Backup old logs before deleting them and set a purge cutoff date.</a:t>
            </a:r>
          </a:p>
          <a:p>
            <a:pPr marL="285750" indent="-285750" rtl="0">
              <a:buFont typeface="Wingdings" panose="05000000000000000000" pitchFamily="2" charset="2"/>
              <a:buChar char="n"/>
            </a:pPr>
            <a:r>
              <a:rPr lang="en-US" dirty="0">
                <a:latin typeface="Courier New" panose="02070309020205020404" pitchFamily="49" charset="0"/>
              </a:rPr>
              <a:t>Backup / archive old logs</a:t>
            </a:r>
          </a:p>
          <a:p>
            <a:pPr rtl="0"/>
            <a:endParaRPr lang="en-US" dirty="0">
              <a:latin typeface="Courier New" panose="02070309020205020404" pitchFamily="49" charset="0"/>
            </a:endParaRPr>
          </a:p>
          <a:p>
            <a:pPr rtl="0"/>
            <a:endParaRPr lang="en-US" dirty="0">
              <a:latin typeface="Courier New" panose="02070309020205020404" pitchFamily="49" charset="0"/>
            </a:endParaRPr>
          </a:p>
          <a:p>
            <a:pPr rtl="0"/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CREATE TABLE </a:t>
            </a:r>
            <a:r>
              <a:rPr lang="en-US" dirty="0" err="1">
                <a:latin typeface="Courier New" panose="02070309020205020404" pitchFamily="49" charset="0"/>
              </a:rPr>
              <a:t>audit_backup</a:t>
            </a:r>
            <a:r>
              <a:rPr lang="en-US" dirty="0">
                <a:latin typeface="Courier New" panose="02070309020205020404" pitchFamily="49" charset="0"/>
              </a:rPr>
              <a:t> AS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*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FROM AUDSYS.UNIFIED_AUDIT_TRAIL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WHERE </a:t>
            </a:r>
            <a:r>
              <a:rPr lang="en-US" dirty="0" err="1">
                <a:latin typeface="Courier New" panose="02070309020205020404" pitchFamily="49" charset="0"/>
              </a:rPr>
              <a:t>event_timestamp</a:t>
            </a:r>
            <a:r>
              <a:rPr lang="en-US" dirty="0">
                <a:latin typeface="Courier New" panose="02070309020205020404" pitchFamily="49" charset="0"/>
              </a:rPr>
              <a:t> &lt; TO_TIMESTAMP('2024-01-01','YYYY-MM-DD');</a:t>
            </a:r>
          </a:p>
          <a:p>
            <a:pPr rtl="0">
              <a:buNone/>
            </a:pPr>
            <a:endParaRPr lang="en-US" dirty="0">
              <a:latin typeface="Courier New" panose="02070309020205020404" pitchFamily="49" charset="0"/>
            </a:endParaRP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-- Set last archive timestamp for purge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BEGIN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DBMS_AUDIT_MGMT.SET_LAST_ARCHIVE_TIMESTAMP(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audit_trail_type</a:t>
            </a:r>
            <a:r>
              <a:rPr lang="en-US" dirty="0">
                <a:latin typeface="Courier New" panose="02070309020205020404" pitchFamily="49" charset="0"/>
              </a:rPr>
              <a:t>  =&gt; DBMS_AUDIT_MGMT.AUDIT_TRAIL_UNIFIED,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last_archive_time</a:t>
            </a:r>
            <a:r>
              <a:rPr lang="en-US" dirty="0">
                <a:latin typeface="Courier New" panose="02070309020205020404" pitchFamily="49" charset="0"/>
              </a:rPr>
              <a:t> =&gt; TO_TIMESTAMP('2024-01-01 00:00:00','YYYY-MM-DD HH24:MI:SS')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);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END;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/</a:t>
            </a:r>
          </a:p>
          <a:p>
            <a:pPr>
              <a:buNone/>
            </a:pPr>
            <a:r>
              <a:rPr lang="en-US" dirty="0"/>
              <a:t> This step is part of </a:t>
            </a:r>
            <a:r>
              <a:rPr lang="en-US" b="1" dirty="0"/>
              <a:t>Audit Trail Management</a:t>
            </a:r>
            <a:r>
              <a:rPr lang="en-US" dirty="0"/>
              <a:t>, preparing the system for safe purging.</a:t>
            </a:r>
          </a:p>
        </p:txBody>
      </p:sp>
    </p:spTree>
    <p:extLst>
      <p:ext uri="{BB962C8B-B14F-4D97-AF65-F5344CB8AC3E}">
        <p14:creationId xmlns:p14="http://schemas.microsoft.com/office/powerpoint/2010/main" val="3436441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9D037E-D114-A341-3FCE-3B37190D6BB0}"/>
              </a:ext>
            </a:extLst>
          </p:cNvPr>
          <p:cNvSpPr txBox="1"/>
          <p:nvPr/>
        </p:nvSpPr>
        <p:spPr>
          <a:xfrm>
            <a:off x="1368845" y="891819"/>
            <a:ext cx="126666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Step 3 — Purge Old Audit Records</a:t>
            </a:r>
          </a:p>
          <a:p>
            <a:pPr>
              <a:buNone/>
            </a:pPr>
            <a:r>
              <a:rPr lang="en-US" b="1" dirty="0"/>
              <a:t>Goal:</a:t>
            </a:r>
            <a:r>
              <a:rPr lang="en-US" dirty="0"/>
              <a:t> Delete old audit logs from the system.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BEGIN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DBMS_AUDIT_MGMT.CLEAN_AUDIT_TRAIL(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audit_trail_type</a:t>
            </a:r>
            <a:r>
              <a:rPr lang="en-US" dirty="0">
                <a:latin typeface="Courier New" panose="02070309020205020404" pitchFamily="49" charset="0"/>
              </a:rPr>
              <a:t>        =&gt; DBMS_AUDIT_MGMT.AUDIT_TRAIL_UNIFIED,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</a:rPr>
              <a:t>use_last_arch_timestamp</a:t>
            </a:r>
            <a:r>
              <a:rPr lang="en-US" dirty="0">
                <a:latin typeface="Courier New" panose="02070309020205020404" pitchFamily="49" charset="0"/>
              </a:rPr>
              <a:t> =&gt; TRUE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  );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END;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/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-- Verify remaining records</a:t>
            </a:r>
          </a:p>
          <a:p>
            <a:pPr rtl="0">
              <a:buNone/>
            </a:pPr>
            <a:r>
              <a:rPr lang="en-US" dirty="0">
                <a:latin typeface="Courier New" panose="02070309020205020404" pitchFamily="49" charset="0"/>
              </a:rPr>
              <a:t>SELECT COUNT(*) FROM AUDSYS.UNIFIED_AUDIT_TRAIL;</a:t>
            </a:r>
          </a:p>
        </p:txBody>
      </p:sp>
    </p:spTree>
    <p:extLst>
      <p:ext uri="{BB962C8B-B14F-4D97-AF65-F5344CB8AC3E}">
        <p14:creationId xmlns:p14="http://schemas.microsoft.com/office/powerpoint/2010/main" val="3309649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FB18F-CA66-5D38-47C5-3794B4734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811036"/>
              </p:ext>
            </p:extLst>
          </p:nvPr>
        </p:nvGraphicFramePr>
        <p:xfrm>
          <a:off x="1978550" y="1889378"/>
          <a:ext cx="10673300" cy="4450844"/>
        </p:xfrm>
        <a:graphic>
          <a:graphicData uri="http://schemas.openxmlformats.org/drawingml/2006/table">
            <a:tbl>
              <a:tblPr>
                <a:solidFill>
                  <a:srgbClr val="F7F7F7"/>
                </a:solidFill>
              </a:tblPr>
              <a:tblGrid>
                <a:gridCol w="3219868">
                  <a:extLst>
                    <a:ext uri="{9D8B030D-6E8A-4147-A177-3AD203B41FA5}">
                      <a16:colId xmlns:a16="http://schemas.microsoft.com/office/drawing/2014/main" val="1683757047"/>
                    </a:ext>
                  </a:extLst>
                </a:gridCol>
                <a:gridCol w="7453432">
                  <a:extLst>
                    <a:ext uri="{9D8B030D-6E8A-4147-A177-3AD203B41FA5}">
                      <a16:colId xmlns:a16="http://schemas.microsoft.com/office/drawing/2014/main" val="432088944"/>
                    </a:ext>
                  </a:extLst>
                </a:gridCol>
              </a:tblGrid>
              <a:tr h="861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Practical Step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49735"/>
                  </a:ext>
                </a:extLst>
              </a:tr>
              <a:tr h="1364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Step 1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View audit trail using Data Dictionary Views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197142"/>
                  </a:ext>
                </a:extLst>
              </a:tr>
              <a:tr h="1364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Step 2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Archive old logs and set purge cutoff (Audit Trail Management)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334798"/>
                  </a:ext>
                </a:extLst>
              </a:tr>
              <a:tr h="8612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Step 3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300" cap="none" spc="0">
                          <a:solidFill>
                            <a:schemeClr val="tx1"/>
                          </a:solidFill>
                        </a:rPr>
                        <a:t>Purge old audit records</a:t>
                      </a:r>
                    </a:p>
                  </a:txBody>
                  <a:tcPr marL="188595" marR="188595" marT="94298" marB="18859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09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46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DBB7E5-2FD1-43DC-1F3E-9B721CC1D3A4}"/>
              </a:ext>
            </a:extLst>
          </p:cNvPr>
          <p:cNvSpPr/>
          <p:nvPr/>
        </p:nvSpPr>
        <p:spPr>
          <a:xfrm>
            <a:off x="1045029" y="875211"/>
            <a:ext cx="12840788" cy="536883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End!!!!!!!!!!!</a:t>
            </a:r>
          </a:p>
        </p:txBody>
      </p:sp>
    </p:spTree>
    <p:extLst>
      <p:ext uri="{BB962C8B-B14F-4D97-AF65-F5344CB8AC3E}">
        <p14:creationId xmlns:p14="http://schemas.microsoft.com/office/powerpoint/2010/main" val="238766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577644" y="1966511"/>
            <a:ext cx="8251059" cy="2886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TASK:9  </a:t>
            </a:r>
          </a:p>
          <a:p>
            <a:pPr>
              <a:lnSpc>
                <a:spcPts val="285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85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Purging Audit Trail Records Audit Trail Management Data Dictionary 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759143"/>
            <a:ext cx="6654522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Purging Audit Trail Records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1945124"/>
            <a:ext cx="7667030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Purging involves deleting old audit records from the system. This practice is essential for maintaining optimal system health and efficiency.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51403" y="2873335"/>
            <a:ext cx="3726180" cy="2070497"/>
          </a:xfrm>
          <a:prstGeom prst="roundRect">
            <a:avLst>
              <a:gd name="adj" fmla="val 70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20923" y="2873335"/>
            <a:ext cx="121920" cy="2070497"/>
          </a:xfrm>
          <a:prstGeom prst="roundRect">
            <a:avLst>
              <a:gd name="adj" fmla="val 2641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87993" y="3118485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Free Up Storage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87993" y="3668554"/>
            <a:ext cx="3144441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Audit logs can grow very large, consuming significant storage space.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4692253" y="2873335"/>
            <a:ext cx="3726180" cy="2070497"/>
          </a:xfrm>
          <a:prstGeom prst="roundRect">
            <a:avLst>
              <a:gd name="adj" fmla="val 70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4661773" y="2873335"/>
            <a:ext cx="121920" cy="2070497"/>
          </a:xfrm>
          <a:prstGeom prst="roundRect">
            <a:avLst>
              <a:gd name="adj" fmla="val 2641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028843" y="3118485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 Performance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028843" y="3668554"/>
            <a:ext cx="3144441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smaller, more manageable database enhances system speed and responsiveness.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51403" y="5158502"/>
            <a:ext cx="3726180" cy="2070497"/>
          </a:xfrm>
          <a:prstGeom prst="roundRect">
            <a:avLst>
              <a:gd name="adj" fmla="val 7066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20923" y="5158502"/>
            <a:ext cx="121920" cy="2070497"/>
          </a:xfrm>
          <a:prstGeom prst="roundRect">
            <a:avLst>
              <a:gd name="adj" fmla="val 26415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87993" y="5403652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Retain Relevance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1087993" y="5953720"/>
            <a:ext cx="3144441" cy="103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Keeps only important and recent records, streamlining data analysis.</a:t>
            </a:r>
            <a:endParaRPr lang="en-US" sz="16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690" y="1993463"/>
            <a:ext cx="4936808" cy="49368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40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Why Purge?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64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Consider a system that retains every transaction for many years; its database becomes excessively heavy. Purging targets and removes old logs.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07450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1020604" y="363426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821311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Login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503193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Removes historical login attempts and successes.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407450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443776" y="363426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821311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43776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Actions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43776" y="503193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Deletes records of user activities within the system.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407450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66948" y="363426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821311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694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Changes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66948" y="503193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Clears logs detailing modifications to the database structure or content.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026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process is typically automated, managed by system administrators or predefined database policies.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8913"/>
            <a:ext cx="6147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Audit Trail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3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Audit Trail Management is the comprehensive process of tracking, storing, monitoring, and managing all actions performed within a system.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72276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Who?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Identifies the individual or entity performing the action.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972276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4106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What?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596765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Details the specific action that was taken.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86482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32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When?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Records the exact timestamp of the event.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186482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32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Where?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810970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Captures location data, such as IP address or device.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98767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Importance of Audit Trail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 audit trail management is critical for several key organizational functions.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107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93790" y="2820591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714982"/>
            <a:ext cx="272177" cy="2721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390846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Detects and prevents unauthorized access or malicious activities.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85107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8548" y="2820591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292298" y="2510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714982"/>
            <a:ext cx="272177" cy="27217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Investigations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390846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Provides crucial evidence for forensic analysis and incident response.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545853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93790" y="5428059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3657540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322451"/>
            <a:ext cx="272177" cy="27217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51084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1051084" y="651593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Ensures adherence to regulatory requirements and industry standards.</a:t>
            </a:r>
            <a:endParaRPr lang="en-US" sz="1750" dirty="0"/>
          </a:p>
        </p:txBody>
      </p:sp>
      <p:sp>
        <p:nvSpPr>
          <p:cNvPr id="22" name="Shape 17"/>
          <p:cNvSpPr/>
          <p:nvPr/>
        </p:nvSpPr>
        <p:spPr>
          <a:xfrm>
            <a:off x="7428548" y="545853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7428548" y="5428059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10292298" y="511837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322451"/>
            <a:ext cx="272177" cy="272177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85842" y="6025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Fraud Prevention</a:t>
            </a:r>
            <a:endParaRPr lang="en-US" sz="2200" dirty="0"/>
          </a:p>
        </p:txBody>
      </p:sp>
      <p:sp>
        <p:nvSpPr>
          <p:cNvPr id="27" name="Text 21"/>
          <p:cNvSpPr/>
          <p:nvPr/>
        </p:nvSpPr>
        <p:spPr>
          <a:xfrm>
            <a:off x="7685842" y="651593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Helps identify and mitigate fraudulent activities within the system.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Dictionary Views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Oracle or SQL systems, Data Dictionary Views are special tables that store metadata—information about the database itself, not the actual user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39828" y="360997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9989" y="3489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79989" y="4070628"/>
            <a:ext cx="33201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Details about tables, columns, and their properties.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83654" y="360997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523815" y="3489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23815" y="4070628"/>
            <a:ext cx="33202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 on users, roles, and their associated privileges.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39828" y="537055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79989" y="5250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Storage &amp; Settings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79989" y="5831205"/>
            <a:ext cx="72641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on storage allocation and audit configurations.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3194"/>
            <a:ext cx="6735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Data Dictionary Views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05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These views are instrumental for database administrators to manage and monitor the system effectively.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23655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51084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DBA_AUDIT_TRAIL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27136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Displays comprehensive audit trail records.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523655"/>
            <a:ext cx="6408063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85842" y="37809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DBA_TABLES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Lists all tables within the database.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5108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DBA_USERS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86609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Shows all registered database users.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1367909"/>
          </a:xfrm>
          <a:prstGeom prst="roundRect">
            <a:avLst>
              <a:gd name="adj" fmla="val 2487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85842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DBA_TAB_PRIVS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86609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Details table-specific privileges granted to users.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7117"/>
            <a:ext cx="64199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Summary: Core Concepts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595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quick overview of the essential concepts discussed.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77578"/>
            <a:ext cx="13042821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485198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362890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Purging Audit Trail Records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628906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Deleting old audit logs to save space and improve performance.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49841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64212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Audit Trail Management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464212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Monitoring and keeping records of all system actions for security and compliance.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551164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224" y="565535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Dictionary Views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5655350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tables that show database information (metadata) rather than actual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</TotalTime>
  <Words>989</Words>
  <Application>Microsoft Office PowerPoint</Application>
  <PresentationFormat>Custom</PresentationFormat>
  <Paragraphs>159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Lora</vt:lpstr>
      <vt:lpstr>Courier New</vt:lpstr>
      <vt:lpstr>Times New Roman</vt:lpstr>
      <vt:lpstr>Wingdings</vt:lpstr>
      <vt:lpstr>Arial</vt:lpstr>
      <vt:lpstr>Gill Sans MT</vt:lpstr>
      <vt:lpstr>Alice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MANZI Jean Bosco</dc:creator>
  <cp:lastModifiedBy>MANZI Jean</cp:lastModifiedBy>
  <cp:revision>3</cp:revision>
  <dcterms:created xsi:type="dcterms:W3CDTF">2025-11-24T12:45:35Z</dcterms:created>
  <dcterms:modified xsi:type="dcterms:W3CDTF">2025-11-24T13:13:03Z</dcterms:modified>
</cp:coreProperties>
</file>